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loud" charset="1" panose="02000000000000000000"/>
      <p:regular r:id="rId14"/>
    </p:embeddedFont>
    <p:embeddedFont>
      <p:font typeface="Cloud Bold" charset="1" panose="02000000000000000000"/>
      <p:regular r:id="rId15"/>
    </p:embeddedFont>
    <p:embeddedFont>
      <p:font typeface="Cloud Italics" charset="1" panose="02000000000000000000"/>
      <p:regular r:id="rId16"/>
    </p:embeddedFont>
    <p:embeddedFont>
      <p:font typeface="Cloud Bold Italics" charset="1" panose="02000000000000000000"/>
      <p:regular r:id="rId17"/>
    </p:embeddedFont>
    <p:embeddedFont>
      <p:font typeface="Cloud Thin" charset="1" panose="02000000000000000000"/>
      <p:regular r:id="rId18"/>
    </p:embeddedFont>
    <p:embeddedFont>
      <p:font typeface="Cloud Thin Italics" charset="1" panose="02000000000000000000"/>
      <p:regular r:id="rId19"/>
    </p:embeddedFont>
    <p:embeddedFont>
      <p:font typeface="Cloud Light" charset="1" panose="02000000000000000000"/>
      <p:regular r:id="rId20"/>
    </p:embeddedFont>
    <p:embeddedFont>
      <p:font typeface="Cloud Light Italics" charset="1" panose="02000000000000000000"/>
      <p:regular r:id="rId21"/>
    </p:embeddedFont>
    <p:embeddedFont>
      <p:font typeface="Cloud Semi-Bold" charset="1" panose="02000000000000000000"/>
      <p:regular r:id="rId22"/>
    </p:embeddedFont>
    <p:embeddedFont>
      <p:font typeface="Cloud Semi-Bold Italics" charset="1" panose="02000000000000000000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3870936" y="1916120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9"/>
                </a:lnTo>
                <a:lnTo>
                  <a:pt x="0" y="711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337582" y="-113373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44160"/>
            <a:ext cx="5516109" cy="913011"/>
          </a:xfrm>
          <a:custGeom>
            <a:avLst/>
            <a:gdLst/>
            <a:ahLst/>
            <a:cxnLst/>
            <a:rect r="r" b="b" t="t" l="l"/>
            <a:pathLst>
              <a:path h="913011" w="5516109">
                <a:moveTo>
                  <a:pt x="0" y="0"/>
                </a:moveTo>
                <a:lnTo>
                  <a:pt x="5516109" y="0"/>
                </a:lnTo>
                <a:lnTo>
                  <a:pt x="5516109" y="913011"/>
                </a:lnTo>
                <a:lnTo>
                  <a:pt x="0" y="913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19840" y="3595800"/>
            <a:ext cx="6427834" cy="3095400"/>
          </a:xfrm>
          <a:custGeom>
            <a:avLst/>
            <a:gdLst/>
            <a:ahLst/>
            <a:cxnLst/>
            <a:rect r="r" b="b" t="t" l="l"/>
            <a:pathLst>
              <a:path h="3095400" w="6427834">
                <a:moveTo>
                  <a:pt x="0" y="0"/>
                </a:moveTo>
                <a:lnTo>
                  <a:pt x="6427834" y="0"/>
                </a:lnTo>
                <a:lnTo>
                  <a:pt x="6427834" y="3095400"/>
                </a:lnTo>
                <a:lnTo>
                  <a:pt x="0" y="309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23" t="-714" r="0" b="-714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59579" y="6937923"/>
            <a:ext cx="16948357" cy="1436353"/>
            <a:chOff x="0" y="0"/>
            <a:chExt cx="22597809" cy="191513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45070"/>
              <a:ext cx="22597809" cy="914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71"/>
                </a:lnSpc>
              </a:pPr>
              <a:r>
                <a:rPr lang="en-US" sz="4701">
                  <a:solidFill>
                    <a:srgbClr val="000000"/>
                  </a:solidFill>
                  <a:latin typeface="Cloud Bold"/>
                </a:rPr>
                <a:t>Planification des Semaines à Venir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86412"/>
              <a:ext cx="22597809" cy="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757688" y="8157106"/>
            <a:ext cx="830638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ELFETEHI NOUHAYLA - SCRUM MASTER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04978" y="3982097"/>
            <a:ext cx="1002556" cy="752829"/>
          </a:xfrm>
          <a:custGeom>
            <a:avLst/>
            <a:gdLst/>
            <a:ahLst/>
            <a:cxnLst/>
            <a:rect r="r" b="b" t="t" l="l"/>
            <a:pathLst>
              <a:path h="752829" w="1002556">
                <a:moveTo>
                  <a:pt x="0" y="0"/>
                </a:moveTo>
                <a:lnTo>
                  <a:pt x="1002557" y="0"/>
                </a:lnTo>
                <a:lnTo>
                  <a:pt x="1002557" y="752829"/>
                </a:lnTo>
                <a:lnTo>
                  <a:pt x="0" y="752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07535" y="1679552"/>
            <a:ext cx="1603177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Cloud Bold"/>
              </a:rPr>
              <a:t>Collaboration et Communication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63243" y="3905897"/>
            <a:ext cx="11819334" cy="308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0"/>
              </a:lnSpc>
              <a:spcBef>
                <a:spcPct val="0"/>
              </a:spcBef>
            </a:pPr>
            <a:r>
              <a:rPr lang="en-US" sz="2921">
                <a:solidFill>
                  <a:srgbClr val="000000"/>
                </a:solidFill>
                <a:latin typeface="Cloud Bold"/>
              </a:rPr>
              <a:t>Nous encourageons la collaboration continue et une communication </a:t>
            </a:r>
          </a:p>
          <a:p>
            <a:pPr>
              <a:lnSpc>
                <a:spcPts val="4090"/>
              </a:lnSpc>
              <a:spcBef>
                <a:spcPct val="0"/>
              </a:spcBef>
            </a:pPr>
            <a:r>
              <a:rPr lang="en-US" sz="2921">
                <a:solidFill>
                  <a:srgbClr val="000000"/>
                </a:solidFill>
                <a:latin typeface="Cloud Bold"/>
              </a:rPr>
              <a:t>transparente au sein de l'équipe.</a:t>
            </a:r>
          </a:p>
          <a:p>
            <a:pPr>
              <a:lnSpc>
                <a:spcPts val="4090"/>
              </a:lnSpc>
              <a:spcBef>
                <a:spcPct val="0"/>
              </a:spcBef>
            </a:pPr>
          </a:p>
          <a:p>
            <a:pPr>
              <a:lnSpc>
                <a:spcPts val="4090"/>
              </a:lnSpc>
              <a:spcBef>
                <a:spcPct val="0"/>
              </a:spcBef>
            </a:pPr>
          </a:p>
          <a:p>
            <a:pPr>
              <a:lnSpc>
                <a:spcPts val="4090"/>
              </a:lnSpc>
              <a:spcBef>
                <a:spcPct val="0"/>
              </a:spcBef>
            </a:pPr>
          </a:p>
          <a:p>
            <a:pPr>
              <a:lnSpc>
                <a:spcPts val="4090"/>
              </a:lnSpc>
              <a:spcBef>
                <a:spcPct val="0"/>
              </a:spcBef>
            </a:pPr>
            <a:r>
              <a:rPr lang="en-US" sz="2921">
                <a:solidFill>
                  <a:srgbClr val="000000"/>
                </a:solidFill>
                <a:latin typeface="Cloud Bold"/>
              </a:rPr>
              <a:t>N'hésitez pas à partager des idées, des défis et des solutions.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12400" y="6236220"/>
            <a:ext cx="587713" cy="748246"/>
          </a:xfrm>
          <a:custGeom>
            <a:avLst/>
            <a:gdLst/>
            <a:ahLst/>
            <a:cxnLst/>
            <a:rect r="r" b="b" t="t" l="l"/>
            <a:pathLst>
              <a:path h="748246" w="587713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553" y="-10625184"/>
            <a:ext cx="15768684" cy="15768684"/>
          </a:xfrm>
          <a:custGeom>
            <a:avLst/>
            <a:gdLst/>
            <a:ahLst/>
            <a:cxnLst/>
            <a:rect r="r" b="b" t="t" l="l"/>
            <a:pathLst>
              <a:path h="15768684" w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658" y="4357694"/>
            <a:ext cx="15768684" cy="15768684"/>
          </a:xfrm>
          <a:custGeom>
            <a:avLst/>
            <a:gdLst/>
            <a:ahLst/>
            <a:cxnLst/>
            <a:rect r="r" b="b" t="t" l="l"/>
            <a:pathLst>
              <a:path h="15768684" w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70819" y="6745282"/>
            <a:ext cx="1838152" cy="1587703"/>
          </a:xfrm>
          <a:custGeom>
            <a:avLst/>
            <a:gdLst/>
            <a:ahLst/>
            <a:cxnLst/>
            <a:rect r="r" b="b" t="t" l="l"/>
            <a:pathLst>
              <a:path h="1587703" w="1838152">
                <a:moveTo>
                  <a:pt x="0" y="0"/>
                </a:moveTo>
                <a:lnTo>
                  <a:pt x="1838152" y="0"/>
                </a:lnTo>
                <a:lnTo>
                  <a:pt x="1838152" y="1587704"/>
                </a:lnTo>
                <a:lnTo>
                  <a:pt x="0" y="158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10810" y="8909051"/>
            <a:ext cx="406637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latin typeface="Cloud"/>
              </a:rPr>
              <a:t>Retourner à l</a:t>
            </a:r>
            <a:r>
              <a:rPr lang="en-US" sz="2000" u="sng">
                <a:solidFill>
                  <a:srgbClr val="000000"/>
                </a:solidFill>
                <a:latin typeface="Cloud"/>
              </a:rPr>
              <a:t>a page Programme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95644" y="4300544"/>
            <a:ext cx="12919592" cy="83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oud Bold"/>
              </a:rPr>
              <a:t>Pour résumer, nous avons un plan clair pour les prochaines semaines.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oud Bold"/>
              </a:rPr>
              <a:t>Je suis confiant dans notre capacité à atteindre nos objectifs grâce à notre travail d'équipe.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2030" y="5738808"/>
            <a:ext cx="14383941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loud Bold"/>
              </a:rPr>
              <a:t>Je tiens à remercier chacun d'entre vous pour votre engagement et votre contribution à ce projet.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57555" y="526797"/>
            <a:ext cx="5972889" cy="146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u="sng">
                <a:solidFill>
                  <a:srgbClr val="000000"/>
                </a:solidFill>
                <a:latin typeface="Open Sans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23013" y="711127"/>
            <a:ext cx="1092542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Cloud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6498" y="5067300"/>
            <a:ext cx="15308127" cy="294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Bold"/>
              </a:rPr>
              <a:t>Aujourd'hui, nous allons explorer comment nous allons mettre en pratique la méthodologie Agile avec Scrum pour notre projet de développement d'une application de gestion de projets.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13083" cy="10287000"/>
            <a:chOff x="0" y="0"/>
            <a:chExt cx="921744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55226" b="0"/>
            <a:stretch>
              <a:fillRect/>
            </a:stretch>
          </p:blipFill>
          <p:spPr>
            <a:xfrm flipH="false" flipV="false">
              <a:off x="0" y="0"/>
              <a:ext cx="921744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9773992" y="-7884342"/>
            <a:ext cx="15768684" cy="15768684"/>
          </a:xfrm>
          <a:custGeom>
            <a:avLst/>
            <a:gdLst/>
            <a:ahLst/>
            <a:cxnLst/>
            <a:rect r="r" b="b" t="t" l="l"/>
            <a:pathLst>
              <a:path h="15768684" w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9155037" y="5875359"/>
            <a:ext cx="694048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9155037" y="7689011"/>
            <a:ext cx="694048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423728" y="5143500"/>
            <a:ext cx="978709" cy="534456"/>
            <a:chOff x="0" y="0"/>
            <a:chExt cx="1304945" cy="712609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304945" cy="712609"/>
            </a:xfrm>
            <a:prstGeom prst="rect">
              <a:avLst/>
            </a:prstGeom>
            <a:solidFill>
              <a:srgbClr val="12AED0"/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354175" y="371735"/>
              <a:ext cx="596595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155037" y="4126790"/>
            <a:ext cx="6940483" cy="1677131"/>
            <a:chOff x="0" y="0"/>
            <a:chExt cx="9253977" cy="223617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9253977" cy="869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Cloud Bold"/>
                </a:rPr>
                <a:t>1er objectif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90035"/>
              <a:ext cx="9253977" cy="1046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loud"/>
                </a:rPr>
                <a:t>Livrer une application fonctionnelle de haute qualité.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55037" y="1098653"/>
            <a:ext cx="8514334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Cloud Bold"/>
              </a:rPr>
              <a:t>Objectifs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Cloud Bold"/>
              </a:rPr>
              <a:t>de l'équipe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55037" y="6038340"/>
            <a:ext cx="6940483" cy="1277081"/>
            <a:chOff x="0" y="0"/>
            <a:chExt cx="9253977" cy="170277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9253977" cy="869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Cloud Bold"/>
                </a:rPr>
                <a:t>2e objectif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90035"/>
              <a:ext cx="925397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loud"/>
                </a:rPr>
                <a:t>Travailler de manière collaborative et transparente.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55037" y="7880251"/>
            <a:ext cx="6940483" cy="2477231"/>
            <a:chOff x="0" y="0"/>
            <a:chExt cx="9253977" cy="330297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"/>
              <a:ext cx="9253977" cy="869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Cloud Bold"/>
                </a:rPr>
                <a:t>3e objectif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90035"/>
              <a:ext cx="9253977" cy="2112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loud"/>
                </a:rPr>
                <a:t>Respe</a:t>
              </a:r>
              <a:r>
                <a:rPr lang="en-US" sz="2299">
                  <a:solidFill>
                    <a:srgbClr val="000000"/>
                  </a:solidFill>
                  <a:latin typeface="Cloud"/>
                </a:rPr>
                <a:t>cter les délais et les budgets prévus. Et s'adapter efficacement aux changements et aux retours des parties prenantes.</a:t>
              </a:r>
            </a:p>
            <a:p>
              <a:pPr>
                <a:lnSpc>
                  <a:spcPts val="321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84862" y="8800998"/>
            <a:ext cx="374335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latin typeface="Cloud"/>
              </a:rPr>
              <a:t>Retourner </a:t>
            </a:r>
            <a:r>
              <a:rPr lang="en-US" sz="2000" u="sng">
                <a:solidFill>
                  <a:srgbClr val="000000"/>
                </a:solidFill>
                <a:latin typeface="Cloud"/>
              </a:rPr>
              <a:t>à la page Programme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22452" y="-8669447"/>
            <a:ext cx="15768684" cy="15768684"/>
          </a:xfrm>
          <a:custGeom>
            <a:avLst/>
            <a:gdLst/>
            <a:ahLst/>
            <a:cxnLst/>
            <a:rect r="r" b="b" t="t" l="l"/>
            <a:pathLst>
              <a:path h="15768684" w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4816" y="4684582"/>
            <a:ext cx="12453184" cy="12453184"/>
          </a:xfrm>
          <a:custGeom>
            <a:avLst/>
            <a:gdLst/>
            <a:ahLst/>
            <a:cxnLst/>
            <a:rect r="r" b="b" t="t" l="l"/>
            <a:pathLst>
              <a:path h="12453184" w="12453184">
                <a:moveTo>
                  <a:pt x="0" y="0"/>
                </a:moveTo>
                <a:lnTo>
                  <a:pt x="12453184" y="0"/>
                </a:lnTo>
                <a:lnTo>
                  <a:pt x="12453184" y="12453185"/>
                </a:lnTo>
                <a:lnTo>
                  <a:pt x="0" y="12453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86147" y="2208082"/>
            <a:ext cx="12804764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Cloud Bold"/>
              </a:rPr>
              <a:t>Vue d'ensemble des Prochaines Semaines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28700" y="8555092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280591" y="8938731"/>
            <a:ext cx="978709" cy="534456"/>
            <a:chOff x="0" y="0"/>
            <a:chExt cx="1304945" cy="712609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304945" cy="712609"/>
            </a:xfrm>
            <a:prstGeom prst="rect">
              <a:avLst/>
            </a:prstGeom>
            <a:solidFill>
              <a:srgbClr val="12AED0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354175" y="371735"/>
              <a:ext cx="596595" cy="0"/>
            </a:xfrm>
            <a:prstGeom prst="line">
              <a:avLst/>
            </a:prstGeom>
            <a:ln cap="flat" w="381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07583" y="572194"/>
            <a:ext cx="5516109" cy="913011"/>
          </a:xfrm>
          <a:custGeom>
            <a:avLst/>
            <a:gdLst/>
            <a:ahLst/>
            <a:cxnLst/>
            <a:rect r="r" b="b" t="t" l="l"/>
            <a:pathLst>
              <a:path h="913011" w="5516109">
                <a:moveTo>
                  <a:pt x="0" y="0"/>
                </a:moveTo>
                <a:lnTo>
                  <a:pt x="5516109" y="0"/>
                </a:lnTo>
                <a:lnTo>
                  <a:pt x="5516109" y="913012"/>
                </a:lnTo>
                <a:lnTo>
                  <a:pt x="0" y="913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059863"/>
            <a:ext cx="406637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latin typeface="Cloud"/>
              </a:rPr>
              <a:t>Retourner à l</a:t>
            </a:r>
            <a:r>
              <a:rPr lang="en-US" sz="2000" u="sng">
                <a:solidFill>
                  <a:srgbClr val="000000"/>
                </a:solidFill>
                <a:latin typeface="Cloud"/>
              </a:rPr>
              <a:t>a page Programme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4700" y="6274038"/>
            <a:ext cx="15103630" cy="1738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544">
                <a:solidFill>
                  <a:srgbClr val="000000"/>
                </a:solidFill>
                <a:latin typeface="Open Sans Bold"/>
              </a:rPr>
              <a:t>Au cours des prochaines semaines, nous avons prévu de travailler sur ce projet en utilisant Scrum.</a:t>
            </a:r>
          </a:p>
          <a:p>
            <a:pPr algn="ctr">
              <a:lnSpc>
                <a:spcPts val="3562"/>
              </a:lnSpc>
            </a:pPr>
            <a:r>
              <a:rPr lang="en-US" sz="2544">
                <a:solidFill>
                  <a:srgbClr val="000000"/>
                </a:solidFill>
                <a:latin typeface="Open Sans Bold"/>
              </a:rPr>
              <a:t>Nous avons un total de 5 Sprints planifiés pour ce projet.</a:t>
            </a:r>
          </a:p>
          <a:p>
            <a:pPr algn="ctr">
              <a:lnSpc>
                <a:spcPts val="328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40521" y="1578257"/>
            <a:ext cx="1196477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Cloud Bold"/>
              </a:rPr>
              <a:t>Bilan des prochaines semaines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357313" y="2782900"/>
          <a:ext cx="15591759" cy="6148388"/>
        </p:xfrm>
        <a:graphic>
          <a:graphicData uri="http://schemas.openxmlformats.org/drawingml/2006/table">
            <a:tbl>
              <a:tblPr/>
              <a:tblGrid>
                <a:gridCol w="2911101"/>
                <a:gridCol w="2980978"/>
                <a:gridCol w="3322705"/>
                <a:gridCol w="3326596"/>
                <a:gridCol w="3050379"/>
              </a:tblGrid>
              <a:tr h="78165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oud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oud Bold"/>
                        </a:rPr>
                        <a:t>Sprint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oud Bold"/>
                        </a:rPr>
                        <a:t>Sprint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oud Bold"/>
                        </a:rPr>
                        <a:t>Sprint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loud Bold"/>
                        </a:rPr>
                        <a:t>Sprint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53667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Dans le Sprint 1, qui couvrira les deux prochaines semaines, nos objectifs sont les suivants :</a:t>
                      </a:r>
                      <a:endParaRPr lang="en-US" sz="1100"/>
                    </a:p>
                    <a:p>
                      <a:pPr algn="ctr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Développer la page d'accueil de l'application.</a:t>
                      </a:r>
                    </a:p>
                    <a:p>
                      <a:pPr algn="ctr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Mettre en place l'authentification des utilisateurs.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Pour le Sprint 2, qui durera les deux semaines suivantes, nous nous concentrerons sur :</a:t>
                      </a:r>
                      <a:endParaRPr lang="en-US" sz="1100"/>
                    </a:p>
                    <a:p>
                      <a:pPr algn="ctr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La suite du développement de la page d'accueil.</a:t>
                      </a:r>
                    </a:p>
                    <a:p>
                      <a:pPr algn="ctr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La conception de la base de données pour stocker les projets.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Dans le Sprint 3, qui couvrira les semaines 5 et 6, nous acheverons :</a:t>
                      </a:r>
                      <a:endParaRPr lang="en-US" sz="1100"/>
                    </a:p>
                    <a:p>
                      <a:pPr algn="ctr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La finalisation de la page d'accueil.</a:t>
                      </a:r>
                    </a:p>
                    <a:p>
                      <a:pPr algn="ctr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Le développement de la fonctionnalité de création de projets.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Le Sprint 4, qui durera les semaines 7 et 8, comprendra :</a:t>
                      </a:r>
                      <a:endParaRPr lang="en-US" sz="1100"/>
                    </a:p>
                    <a:p>
                      <a:pPr algn="ctr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L'intégration de la possibilité d'inviter des membres à un projet.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Le dernier Sprint, le Sprint 5, qui se déroulera sur les semaines 9 et 10, consistera en :</a:t>
                      </a:r>
                      <a:endParaRPr lang="en-US" sz="1100"/>
                    </a:p>
                    <a:p>
                      <a:pPr algn="ctr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Les tests finaux de l'application.</a:t>
                      </a:r>
                    </a:p>
                    <a:p>
                      <a:pPr algn="ctr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loud"/>
                        </a:rPr>
                        <a:t>La préparation à la livraison de l'application.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002535" y="1399989"/>
            <a:ext cx="850025" cy="850025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37717" y="1405995"/>
            <a:ext cx="850025" cy="853047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996151" y="2065157"/>
            <a:ext cx="850025" cy="850277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567775" y="1624120"/>
            <a:ext cx="389909" cy="38990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232328" y="2297812"/>
            <a:ext cx="390438" cy="3904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226665" y="1624120"/>
            <a:ext cx="401764" cy="40176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633703" y="1695912"/>
            <a:ext cx="258053" cy="246323"/>
          </a:xfrm>
          <a:custGeom>
            <a:avLst/>
            <a:gdLst/>
            <a:ahLst/>
            <a:cxnLst/>
            <a:rect r="r" b="b" t="t" l="l"/>
            <a:pathLst>
              <a:path h="246323" w="258053">
                <a:moveTo>
                  <a:pt x="0" y="0"/>
                </a:moveTo>
                <a:lnTo>
                  <a:pt x="258053" y="0"/>
                </a:lnTo>
                <a:lnTo>
                  <a:pt x="258053" y="246324"/>
                </a:lnTo>
                <a:lnTo>
                  <a:pt x="0" y="24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311772" y="1698095"/>
            <a:ext cx="231551" cy="234968"/>
          </a:xfrm>
          <a:custGeom>
            <a:avLst/>
            <a:gdLst/>
            <a:ahLst/>
            <a:cxnLst/>
            <a:rect r="r" b="b" t="t" l="l"/>
            <a:pathLst>
              <a:path h="234968" w="231551">
                <a:moveTo>
                  <a:pt x="0" y="0"/>
                </a:moveTo>
                <a:lnTo>
                  <a:pt x="231550" y="0"/>
                </a:lnTo>
                <a:lnTo>
                  <a:pt x="231550" y="234969"/>
                </a:lnTo>
                <a:lnTo>
                  <a:pt x="0" y="23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6311772" y="2371744"/>
            <a:ext cx="231551" cy="231551"/>
          </a:xfrm>
          <a:custGeom>
            <a:avLst/>
            <a:gdLst/>
            <a:ahLst/>
            <a:cxnLst/>
            <a:rect r="r" b="b" t="t" l="l"/>
            <a:pathLst>
              <a:path h="231551" w="231551">
                <a:moveTo>
                  <a:pt x="0" y="0"/>
                </a:moveTo>
                <a:lnTo>
                  <a:pt x="231550" y="0"/>
                </a:lnTo>
                <a:lnTo>
                  <a:pt x="231550" y="231551"/>
                </a:lnTo>
                <a:lnTo>
                  <a:pt x="0" y="2315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1510011"/>
            <a:ext cx="1046735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Cloud Bold"/>
              </a:rPr>
              <a:t>Stratégie</a:t>
            </a:r>
            <a:r>
              <a:rPr lang="en-US" sz="8000">
                <a:solidFill>
                  <a:srgbClr val="FFFFFF"/>
                </a:solidFill>
                <a:latin typeface="Cloud Bold"/>
              </a:rPr>
              <a:t> de l'équipe</a:t>
            </a:r>
          </a:p>
        </p:txBody>
      </p:sp>
      <p:graphicFrame>
        <p:nvGraphicFramePr>
          <p:cNvPr name="Table 32" id="32"/>
          <p:cNvGraphicFramePr>
            <a:graphicFrameLocks noGrp="true"/>
          </p:cNvGraphicFramePr>
          <p:nvPr/>
        </p:nvGraphicFramePr>
        <p:xfrm>
          <a:off x="225430" y="4310292"/>
          <a:ext cx="17491529" cy="4852988"/>
        </p:xfrm>
        <a:graphic>
          <a:graphicData uri="http://schemas.openxmlformats.org/drawingml/2006/table">
            <a:tbl>
              <a:tblPr/>
              <a:tblGrid>
                <a:gridCol w="2462882"/>
                <a:gridCol w="1393139"/>
                <a:gridCol w="1423909"/>
                <a:gridCol w="1423909"/>
                <a:gridCol w="1423909"/>
                <a:gridCol w="1560630"/>
                <a:gridCol w="1560630"/>
                <a:gridCol w="1560630"/>
                <a:gridCol w="1560630"/>
                <a:gridCol w="1560630"/>
                <a:gridCol w="1560630"/>
              </a:tblGrid>
              <a:tr h="11345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Tâches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1er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2e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3e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4e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5e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6e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7e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8e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9e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loud Bold"/>
                        </a:rPr>
                        <a:t>10e semaine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FDE"/>
                    </a:solidFill>
                  </a:tcPr>
                </a:tc>
              </a:tr>
              <a:tr h="743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Sprint 1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3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Sprint 2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3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Sprint 3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3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Sprint 4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3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Sprint 5</a:t>
                      </a: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33" id="33"/>
          <p:cNvSpPr/>
          <p:nvPr/>
        </p:nvSpPr>
        <p:spPr>
          <a:xfrm rot="0">
            <a:off x="3130097" y="5714099"/>
            <a:ext cx="2099807" cy="284604"/>
          </a:xfrm>
          <a:prstGeom prst="rect">
            <a:avLst/>
          </a:prstGeom>
          <a:solidFill>
            <a:srgbClr val="A6A6A6"/>
          </a:solidFill>
        </p:spPr>
      </p:sp>
      <p:sp>
        <p:nvSpPr>
          <p:cNvPr name="AutoShape 34" id="34"/>
          <p:cNvSpPr/>
          <p:nvPr/>
        </p:nvSpPr>
        <p:spPr>
          <a:xfrm rot="0">
            <a:off x="5596580" y="6420894"/>
            <a:ext cx="2306646" cy="315892"/>
          </a:xfrm>
          <a:prstGeom prst="rect">
            <a:avLst/>
          </a:prstGeom>
          <a:solidFill>
            <a:srgbClr val="A6A6A6"/>
          </a:solidFill>
        </p:spPr>
      </p:sp>
      <p:sp>
        <p:nvSpPr>
          <p:cNvPr name="AutoShape 35" id="35"/>
          <p:cNvSpPr/>
          <p:nvPr/>
        </p:nvSpPr>
        <p:spPr>
          <a:xfrm rot="0">
            <a:off x="8954147" y="7284578"/>
            <a:ext cx="2101842" cy="258693"/>
          </a:xfrm>
          <a:prstGeom prst="rect">
            <a:avLst/>
          </a:prstGeom>
          <a:solidFill>
            <a:srgbClr val="A6A6A6"/>
          </a:solidFill>
        </p:spPr>
      </p:sp>
      <p:sp>
        <p:nvSpPr>
          <p:cNvPr name="AutoShape 36" id="36"/>
          <p:cNvSpPr/>
          <p:nvPr/>
        </p:nvSpPr>
        <p:spPr>
          <a:xfrm rot="0">
            <a:off x="11981031" y="7893106"/>
            <a:ext cx="2086693" cy="362340"/>
          </a:xfrm>
          <a:prstGeom prst="rect">
            <a:avLst/>
          </a:prstGeom>
          <a:solidFill>
            <a:srgbClr val="A6A6A6"/>
          </a:solidFill>
        </p:spPr>
      </p:sp>
      <p:sp>
        <p:nvSpPr>
          <p:cNvPr name="AutoShape 37" id="37"/>
          <p:cNvSpPr/>
          <p:nvPr/>
        </p:nvSpPr>
        <p:spPr>
          <a:xfrm rot="0">
            <a:off x="14976670" y="8618213"/>
            <a:ext cx="2659666" cy="336428"/>
          </a:xfrm>
          <a:prstGeom prst="rect">
            <a:avLst/>
          </a:prstGeom>
          <a:solidFill>
            <a:srgbClr val="A6A6A6"/>
          </a:solidFill>
        </p:spPr>
      </p:sp>
      <p:sp>
        <p:nvSpPr>
          <p:cNvPr name="TextBox 38" id="38"/>
          <p:cNvSpPr txBox="true"/>
          <p:nvPr/>
        </p:nvSpPr>
        <p:spPr>
          <a:xfrm rot="0">
            <a:off x="13894866" y="250826"/>
            <a:ext cx="373572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u="none">
                <a:solidFill>
                  <a:srgbClr val="FFFFFF"/>
                </a:solidFill>
                <a:latin typeface="Cloud"/>
              </a:rPr>
              <a:t>Retourner à l</a:t>
            </a:r>
            <a:r>
              <a:rPr lang="en-US" sz="2000" u="sng">
                <a:solidFill>
                  <a:srgbClr val="FFFFFF"/>
                </a:solidFill>
                <a:latin typeface="Cloud"/>
              </a:rPr>
              <a:t>a page Programme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553" y="-10625184"/>
            <a:ext cx="15768684" cy="15768684"/>
          </a:xfrm>
          <a:custGeom>
            <a:avLst/>
            <a:gdLst/>
            <a:ahLst/>
            <a:cxnLst/>
            <a:rect r="r" b="b" t="t" l="l"/>
            <a:pathLst>
              <a:path h="15768684" w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658" y="4357694"/>
            <a:ext cx="15768684" cy="15768684"/>
          </a:xfrm>
          <a:custGeom>
            <a:avLst/>
            <a:gdLst/>
            <a:ahLst/>
            <a:cxnLst/>
            <a:rect r="r" b="b" t="t" l="l"/>
            <a:pathLst>
              <a:path h="15768684" w="15768684">
                <a:moveTo>
                  <a:pt x="0" y="0"/>
                </a:moveTo>
                <a:lnTo>
                  <a:pt x="15768684" y="0"/>
                </a:lnTo>
                <a:lnTo>
                  <a:pt x="15768684" y="15768684"/>
                </a:lnTo>
                <a:lnTo>
                  <a:pt x="0" y="15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3933">
            <a:off x="1375136" y="6937821"/>
            <a:ext cx="4162669" cy="0"/>
          </a:xfrm>
          <a:prstGeom prst="line">
            <a:avLst/>
          </a:prstGeom>
          <a:ln cap="flat" w="9525">
            <a:solidFill>
              <a:srgbClr val="12AE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3933">
            <a:off x="7062665" y="5761584"/>
            <a:ext cx="4162669" cy="0"/>
          </a:xfrm>
          <a:prstGeom prst="line">
            <a:avLst/>
          </a:prstGeom>
          <a:ln cap="flat" w="9525">
            <a:solidFill>
              <a:srgbClr val="12AE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3933">
            <a:off x="12750195" y="6937821"/>
            <a:ext cx="4162669" cy="0"/>
          </a:xfrm>
          <a:prstGeom prst="line">
            <a:avLst/>
          </a:prstGeom>
          <a:ln cap="flat" w="9525">
            <a:solidFill>
              <a:srgbClr val="12AE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55714" y="4517983"/>
            <a:ext cx="2249140" cy="2249140"/>
          </a:xfrm>
          <a:custGeom>
            <a:avLst/>
            <a:gdLst/>
            <a:ahLst/>
            <a:cxnLst/>
            <a:rect r="r" b="b" t="t" l="l"/>
            <a:pathLst>
              <a:path h="2249140" w="2249140">
                <a:moveTo>
                  <a:pt x="0" y="0"/>
                </a:moveTo>
                <a:lnTo>
                  <a:pt x="2249140" y="0"/>
                </a:lnTo>
                <a:lnTo>
                  <a:pt x="2249140" y="2249140"/>
                </a:lnTo>
                <a:lnTo>
                  <a:pt x="0" y="2249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12409" y="3473420"/>
            <a:ext cx="2954973" cy="2057400"/>
          </a:xfrm>
          <a:custGeom>
            <a:avLst/>
            <a:gdLst/>
            <a:ahLst/>
            <a:cxnLst/>
            <a:rect r="r" b="b" t="t" l="l"/>
            <a:pathLst>
              <a:path h="2057400" w="2954973">
                <a:moveTo>
                  <a:pt x="0" y="0"/>
                </a:moveTo>
                <a:lnTo>
                  <a:pt x="2954973" y="0"/>
                </a:lnTo>
                <a:lnTo>
                  <a:pt x="295497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94300" y="5051193"/>
            <a:ext cx="1874459" cy="1416020"/>
          </a:xfrm>
          <a:custGeom>
            <a:avLst/>
            <a:gdLst/>
            <a:ahLst/>
            <a:cxnLst/>
            <a:rect r="r" b="b" t="t" l="l"/>
            <a:pathLst>
              <a:path h="1416020" w="1874459">
                <a:moveTo>
                  <a:pt x="0" y="0"/>
                </a:moveTo>
                <a:lnTo>
                  <a:pt x="1874459" y="0"/>
                </a:lnTo>
                <a:lnTo>
                  <a:pt x="1874459" y="1416019"/>
                </a:lnTo>
                <a:lnTo>
                  <a:pt x="0" y="1416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04854" y="990600"/>
            <a:ext cx="9678291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u="sng">
                <a:solidFill>
                  <a:srgbClr val="000000"/>
                </a:solidFill>
                <a:latin typeface="Cloud Bold Italics"/>
              </a:rPr>
              <a:t>Daily Scrum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658" y="7140879"/>
            <a:ext cx="439362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loud Bold"/>
              </a:rPr>
              <a:t>Horaire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7188" y="5964642"/>
            <a:ext cx="439362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loud Bold"/>
              </a:rPr>
              <a:t>Lieu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34717" y="7140879"/>
            <a:ext cx="439362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Cloud Bold"/>
              </a:rPr>
              <a:t>Durée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10810" y="8909051"/>
            <a:ext cx="406637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none">
                <a:solidFill>
                  <a:srgbClr val="000000"/>
                </a:solidFill>
                <a:latin typeface="Cloud"/>
              </a:rPr>
              <a:t>Retourner à l</a:t>
            </a:r>
            <a:r>
              <a:rPr lang="en-US" sz="2000" u="sng">
                <a:solidFill>
                  <a:srgbClr val="000000"/>
                </a:solidFill>
                <a:latin typeface="Cloud"/>
              </a:rPr>
              <a:t>a page Programme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027637" y="2815561"/>
            <a:ext cx="10171637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Bold"/>
              </a:rPr>
              <a:t>Chaque jour, nous tiendrons un Daily Scrum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-17861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57380" y="2298079"/>
            <a:ext cx="8274677" cy="2626182"/>
            <a:chOff x="0" y="0"/>
            <a:chExt cx="2824441" cy="8964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24441" cy="896409"/>
            </a:xfrm>
            <a:custGeom>
              <a:avLst/>
              <a:gdLst/>
              <a:ahLst/>
              <a:cxnLst/>
              <a:rect r="r" b="b" t="t" l="l"/>
              <a:pathLst>
                <a:path h="896409" w="2824441">
                  <a:moveTo>
                    <a:pt x="10292" y="0"/>
                  </a:moveTo>
                  <a:lnTo>
                    <a:pt x="2814149" y="0"/>
                  </a:lnTo>
                  <a:cubicBezTo>
                    <a:pt x="2819833" y="0"/>
                    <a:pt x="2824441" y="4608"/>
                    <a:pt x="2824441" y="10292"/>
                  </a:cubicBezTo>
                  <a:lnTo>
                    <a:pt x="2824441" y="886117"/>
                  </a:lnTo>
                  <a:cubicBezTo>
                    <a:pt x="2824441" y="891801"/>
                    <a:pt x="2819833" y="896409"/>
                    <a:pt x="2814149" y="896409"/>
                  </a:cubicBezTo>
                  <a:lnTo>
                    <a:pt x="10292" y="896409"/>
                  </a:lnTo>
                  <a:cubicBezTo>
                    <a:pt x="4608" y="896409"/>
                    <a:pt x="0" y="891801"/>
                    <a:pt x="0" y="886117"/>
                  </a:cubicBezTo>
                  <a:lnTo>
                    <a:pt x="0" y="10292"/>
                  </a:lnTo>
                  <a:cubicBezTo>
                    <a:pt x="0" y="4608"/>
                    <a:pt x="4608" y="0"/>
                    <a:pt x="10292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75577" y="2610390"/>
            <a:ext cx="2381235" cy="204637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03204" y="2910152"/>
            <a:ext cx="7383027" cy="143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 Bold"/>
              </a:rPr>
              <a:t>La Sprint Review pour chaque Sprint aura lieu à la fin de la deuxième semaine du Sprint. Lors de cette réunion, nous présenterons les Incréments réalisés et recueillerons vos commentaires.</a:t>
            </a:r>
          </a:p>
          <a:p>
            <a:pPr>
              <a:lnSpc>
                <a:spcPts val="2187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7223628" y="6150946"/>
            <a:ext cx="8896563" cy="2626182"/>
            <a:chOff x="0" y="0"/>
            <a:chExt cx="3036713" cy="8964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36713" cy="896409"/>
            </a:xfrm>
            <a:custGeom>
              <a:avLst/>
              <a:gdLst/>
              <a:ahLst/>
              <a:cxnLst/>
              <a:rect r="r" b="b" t="t" l="l"/>
              <a:pathLst>
                <a:path h="896409" w="3036713">
                  <a:moveTo>
                    <a:pt x="9572" y="0"/>
                  </a:moveTo>
                  <a:lnTo>
                    <a:pt x="3027140" y="0"/>
                  </a:lnTo>
                  <a:cubicBezTo>
                    <a:pt x="3032427" y="0"/>
                    <a:pt x="3036713" y="4286"/>
                    <a:pt x="3036713" y="9572"/>
                  </a:cubicBezTo>
                  <a:lnTo>
                    <a:pt x="3036713" y="886837"/>
                  </a:lnTo>
                  <a:cubicBezTo>
                    <a:pt x="3036713" y="889376"/>
                    <a:pt x="3035704" y="891810"/>
                    <a:pt x="3033909" y="893605"/>
                  </a:cubicBezTo>
                  <a:cubicBezTo>
                    <a:pt x="3032114" y="895401"/>
                    <a:pt x="3029679" y="896409"/>
                    <a:pt x="3027140" y="896409"/>
                  </a:cubicBezTo>
                  <a:lnTo>
                    <a:pt x="9572" y="896409"/>
                  </a:lnTo>
                  <a:cubicBezTo>
                    <a:pt x="7034" y="896409"/>
                    <a:pt x="4599" y="895401"/>
                    <a:pt x="2804" y="893605"/>
                  </a:cubicBezTo>
                  <a:cubicBezTo>
                    <a:pt x="1009" y="891810"/>
                    <a:pt x="0" y="889376"/>
                    <a:pt x="0" y="886837"/>
                  </a:cubicBezTo>
                  <a:lnTo>
                    <a:pt x="0" y="9572"/>
                  </a:lnTo>
                  <a:cubicBezTo>
                    <a:pt x="0" y="7034"/>
                    <a:pt x="1009" y="4599"/>
                    <a:pt x="2804" y="2804"/>
                  </a:cubicBezTo>
                  <a:cubicBezTo>
                    <a:pt x="4599" y="1009"/>
                    <a:pt x="7034" y="0"/>
                    <a:pt x="9572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21128" y="6495112"/>
            <a:ext cx="2381235" cy="2046374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186231" y="6969326"/>
            <a:ext cx="7488135" cy="114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 Bold"/>
              </a:rPr>
              <a:t>La réunion de Sprint Planning pour chaque Sprint aura lieu à la fin de la première semaine du Sprint. C'est là que nous planifierons le Sprint suivant.</a:t>
            </a:r>
          </a:p>
          <a:p>
            <a:pPr>
              <a:lnSpc>
                <a:spcPts val="2187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697480" y="3097363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9"/>
                </a:lnTo>
                <a:lnTo>
                  <a:pt x="0" y="107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199863" y="6997901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0" y="1246360"/>
            <a:ext cx="8121957" cy="105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6"/>
              </a:lnSpc>
            </a:pPr>
            <a:r>
              <a:rPr lang="en-US" sz="6713" u="sng">
                <a:solidFill>
                  <a:srgbClr val="000000"/>
                </a:solidFill>
                <a:latin typeface="Cloud Bold Italics"/>
              </a:rPr>
              <a:t>Sprint Review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23628" y="5103196"/>
            <a:ext cx="812195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6"/>
              </a:lnSpc>
            </a:pPr>
            <a:r>
              <a:rPr lang="en-US" sz="6713">
                <a:solidFill>
                  <a:srgbClr val="000000"/>
                </a:solidFill>
                <a:latin typeface="Cloud Bold Italics"/>
              </a:rPr>
              <a:t>  </a:t>
            </a:r>
            <a:r>
              <a:rPr lang="en-US" sz="6713" u="sng">
                <a:solidFill>
                  <a:srgbClr val="000000"/>
                </a:solidFill>
                <a:latin typeface="Cloud Bold Italics"/>
              </a:rPr>
              <a:t>Sprint Planning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1881" y="1501160"/>
            <a:ext cx="12852024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Cloud Bold"/>
              </a:rPr>
              <a:t>Programme</a:t>
            </a:r>
            <a:r>
              <a:rPr lang="en-US" sz="8000">
                <a:solidFill>
                  <a:srgbClr val="FFFFFF"/>
                </a:solidFill>
                <a:latin typeface="Cloud Bold"/>
              </a:rPr>
              <a:t> hebdomadaire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7900" y="4165455"/>
          <a:ext cx="18270100" cy="6048029"/>
        </p:xfrm>
        <a:graphic>
          <a:graphicData uri="http://schemas.openxmlformats.org/drawingml/2006/table">
            <a:tbl>
              <a:tblPr/>
              <a:tblGrid>
                <a:gridCol w="3527740"/>
                <a:gridCol w="3527740"/>
                <a:gridCol w="3468297"/>
                <a:gridCol w="3587183"/>
                <a:gridCol w="4159140"/>
              </a:tblGrid>
              <a:tr h="14243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loud Bold"/>
                        </a:rPr>
                        <a:t>Tâches de la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loud Bold"/>
                        </a:rPr>
                        <a:t>semaine dernière</a:t>
                      </a:r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0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loud Bold"/>
                        </a:rPr>
                        <a:t>Objectifs de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loud Bold"/>
                        </a:rPr>
                        <a:t>cette semaine</a:t>
                      </a:r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0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loud Bold"/>
                        </a:rPr>
                        <a:t>Dernières informations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0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loud Bold"/>
                        </a:rPr>
                        <a:t>Échéance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0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9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loud Bold"/>
                        </a:rPr>
                        <a:t>Obstacles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070"/>
                    </a:solidFill>
                  </a:tcPr>
                </a:tc>
              </a:tr>
              <a:tr h="13536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Qu'avons-nous accompli la semaine dernière ?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Que souhaitons-nous accomplir lors de cette réunion ?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Quelle est la liste de choses à faire pour chaque membre de l'équipe ?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Quel est le temps imparti ou l'échéance pour les tâches de chaque membre ?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oud Bold"/>
                        </a:rPr>
                        <a:t>Qu'est-ce qui empêche l'équipe d'être efficace ou d'atteindre ses objectifs ?</a:t>
                      </a: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06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06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87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83639" marR="183639" marT="183639" marB="183639" anchor="ctr">
                    <a:lnL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2AE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DAFvrnmAyfA</dc:identifier>
  <dcterms:modified xsi:type="dcterms:W3CDTF">2011-08-01T06:04:30Z</dcterms:modified>
  <cp:revision>1</cp:revision>
  <dc:title>Présentation Commerciale Réunion d'Équipe Agenda Professionnel Dégradés Bleu Blanc</dc:title>
</cp:coreProperties>
</file>